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06" r:id="rId3"/>
    <p:sldId id="307" r:id="rId5"/>
    <p:sldId id="263" r:id="rId6"/>
    <p:sldId id="265" r:id="rId7"/>
    <p:sldId id="264" r:id="rId8"/>
    <p:sldId id="260" r:id="rId9"/>
    <p:sldId id="258" r:id="rId10"/>
    <p:sldId id="309" r:id="rId11"/>
    <p:sldId id="257" r:id="rId12"/>
    <p:sldId id="313" r:id="rId13"/>
    <p:sldId id="314" r:id="rId14"/>
    <p:sldId id="356" r:id="rId15"/>
    <p:sldId id="268" r:id="rId16"/>
    <p:sldId id="259" r:id="rId17"/>
    <p:sldId id="261" r:id="rId18"/>
    <p:sldId id="262" r:id="rId19"/>
    <p:sldId id="269" r:id="rId20"/>
    <p:sldId id="270" r:id="rId21"/>
    <p:sldId id="271" r:id="rId22"/>
    <p:sldId id="272" r:id="rId23"/>
    <p:sldId id="275" r:id="rId24"/>
    <p:sldId id="279" r:id="rId25"/>
    <p:sldId id="280" r:id="rId26"/>
    <p:sldId id="310" r:id="rId27"/>
    <p:sldId id="278" r:id="rId28"/>
    <p:sldId id="317" r:id="rId29"/>
    <p:sldId id="318" r:id="rId30"/>
    <p:sldId id="316" r:id="rId31"/>
    <p:sldId id="315" r:id="rId32"/>
    <p:sldId id="281" r:id="rId33"/>
    <p:sldId id="282" r:id="rId34"/>
    <p:sldId id="283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05" r:id="rId43"/>
    <p:sldId id="292" r:id="rId44"/>
    <p:sldId id="293" r:id="rId45"/>
    <p:sldId id="295" r:id="rId46"/>
    <p:sldId id="296" r:id="rId47"/>
    <p:sldId id="297" r:id="rId48"/>
    <p:sldId id="298" r:id="rId49"/>
    <p:sldId id="299" r:id="rId50"/>
    <p:sldId id="300" r:id="rId51"/>
    <p:sldId id="303" r:id="rId52"/>
    <p:sldId id="27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8"/>
    <p:restoredTop sz="94720"/>
  </p:normalViewPr>
  <p:slideViewPr>
    <p:cSldViewPr snapToGrid="0" snapToObjects="1">
      <p:cViewPr varScale="1">
        <p:scale>
          <a:sx n="88" d="100"/>
          <a:sy n="88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hyperlink" Target="https://medium.com/datadriveninvestor/attention-in-rnns-321fbcd64f0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RNNs and LSTMs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452/552</a:t>
            </a:r>
            <a:endParaRPr lang="en-US" dirty="0"/>
          </a:p>
          <a:p>
            <a:r>
              <a:rPr lang="en-US" dirty="0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unfoldings</a:t>
            </a:r>
            <a:r>
              <a:rPr lang="en-US" dirty="0"/>
              <a:t> share parameters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2381249"/>
            <a:ext cx="7586579" cy="25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BPTT Computes Gradients for Many Time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31541"/>
            <a:ext cx="12192000" cy="27949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Comparison of unit of RNN, LSTM, GRU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3047365"/>
          </a:xfrm>
          <a:prstGeom prst="rect">
            <a:avLst/>
          </a:prstGeom>
        </p:spPr>
      </p:pic>
      <p:pic>
        <p:nvPicPr>
          <p:cNvPr id="5" name="Picture 4" descr="/private/var/folders/hh/zr_wn8c906bfsxfyjcs6tn940000gn/T/com.kingsoft.wpsoffice.mac/photoedit2/20230331084058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5204460"/>
            <a:ext cx="87757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631950"/>
            <a:ext cx="10439400" cy="359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1" y="5226050"/>
            <a:ext cx="73914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not good at handling long term dependencies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650" y="2724944"/>
            <a:ext cx="7124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7440" y="182552"/>
            <a:ext cx="5177790" cy="1690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9485"/>
            <a:ext cx="105410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Cell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0" y="2019300"/>
            <a:ext cx="66167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Gates modify hidden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809833"/>
            <a:ext cx="2070100" cy="187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132612" y="2945081"/>
            <a:ext cx="5391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gate is implemented as a sigmoidal layer that outputs a value between 0 and 1 and controls how much of an input should be let through 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0=don’t let anything through</a:t>
            </a:r>
            <a:endParaRPr lang="en-US" sz="2400" dirty="0"/>
          </a:p>
          <a:p>
            <a:r>
              <a:rPr lang="en-US" sz="2400" dirty="0"/>
              <a:t>1= let everything through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07626" y="6032666"/>
            <a:ext cx="33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Indicates pointwise multiplication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12" y="6020998"/>
            <a:ext cx="3175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1873250"/>
            <a:ext cx="9194800" cy="311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298510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of the previous hidden state should be forgotten?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Hidden State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417" y="1560186"/>
            <a:ext cx="94615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67" y="4087486"/>
            <a:ext cx="84074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CNNs work on data with time structure rather than space structure?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if the time-structure has variable lengths?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1854200"/>
            <a:ext cx="902970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635"/>
            <a:ext cx="10515600" cy="1325563"/>
          </a:xfrm>
        </p:spPr>
        <p:txBody>
          <a:bodyPr/>
          <a:lstStyle/>
          <a:p>
            <a:r>
              <a:rPr lang="en-US" sz="3600" dirty="0"/>
              <a:t>seq2seq model: LSTM Autoencoder</a:t>
            </a:r>
            <a:endParaRPr lang="en-US" sz="3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874395" y="1043305"/>
            <a:ext cx="8813800" cy="5814695"/>
            <a:chOff x="1377" y="1643"/>
            <a:chExt cx="13880" cy="9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30" y="4676"/>
              <a:ext cx="10740" cy="314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7" y="7659"/>
              <a:ext cx="10740" cy="31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43" y="1643"/>
              <a:ext cx="11314" cy="3309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5548" y="6912"/>
              <a:ext cx="4076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sz="900" b="1"/>
                <a:t>I                 want               go                home</a:t>
              </a:r>
              <a:endParaRPr lang="en-US" sz="900" b="1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0295" y="5487"/>
              <a:ext cx="4618" cy="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p>
              <a:r>
                <a:rPr lang="en-US" sz="800" b="1"/>
                <a:t>Ich                  ging                  nach                [EOS]</a:t>
              </a:r>
              <a:endParaRPr lang="en-US" sz="800" b="1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6709" y="7455"/>
              <a:ext cx="1754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900" b="1"/>
                <a:t>English sentence</a:t>
              </a:r>
              <a:endParaRPr lang="en-US" sz="900" b="1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342" y="4958"/>
              <a:ext cx="1979" cy="3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1000" b="1"/>
                <a:t>German sentence</a:t>
              </a:r>
              <a:endParaRPr lang="en-US" sz="1000" b="1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420" y="3190"/>
              <a:ext cx="276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Email autoreply</a:t>
              </a:r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420" y="6135"/>
              <a:ext cx="34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Machine translation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5505" y="9895"/>
              <a:ext cx="4076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sz="900" b="1"/>
                <a:t>I                 want             go                 home</a:t>
              </a:r>
              <a:endParaRPr lang="en-US" sz="900" b="1"/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6666" y="10438"/>
              <a:ext cx="1762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900" b="1"/>
                <a:t>original sentence</a:t>
              </a:r>
              <a:endParaRPr lang="en-US" sz="900" b="1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0991" y="7887"/>
              <a:ext cx="2683" cy="3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1000" b="1"/>
                <a:t>reconstructued sentence</a:t>
              </a:r>
              <a:endParaRPr lang="en-US" sz="1000" b="1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377" y="9118"/>
              <a:ext cx="34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language modeling</a:t>
              </a:r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295" y="8443"/>
              <a:ext cx="4076" cy="2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p>
              <a:r>
                <a:rPr lang="en-US" sz="900" b="1"/>
                <a:t>I                 want                 go               home</a:t>
              </a:r>
              <a:endParaRPr lang="en-US" sz="900" b="1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of AI concerned with interactions between humans and computers</a:t>
            </a:r>
            <a:endParaRPr lang="en-US" dirty="0"/>
          </a:p>
          <a:p>
            <a:r>
              <a:rPr lang="en-US" dirty="0"/>
              <a:t>How to program computers to process and analyze natural language data (as opposed to computer languages)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recognition </a:t>
            </a:r>
            <a:endParaRPr lang="en-US" dirty="0"/>
          </a:p>
          <a:p>
            <a:r>
              <a:rPr lang="en-US" dirty="0"/>
              <a:t>Natural language generation</a:t>
            </a:r>
            <a:endParaRPr lang="en-US" dirty="0"/>
          </a:p>
          <a:p>
            <a:r>
              <a:rPr lang="en-US" dirty="0"/>
              <a:t>Natural language understanding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specific tasks</a:t>
            </a:r>
            <a:endParaRPr lang="en-US" dirty="0"/>
          </a:p>
          <a:p>
            <a:pPr lvl="1"/>
            <a:r>
              <a:rPr lang="en-US" dirty="0"/>
              <a:t>Machine translation </a:t>
            </a:r>
            <a:endParaRPr lang="en-US" dirty="0"/>
          </a:p>
          <a:p>
            <a:pPr lvl="1"/>
            <a:r>
              <a:rPr lang="en-US" dirty="0"/>
              <a:t>Sentiment Analysis</a:t>
            </a:r>
            <a:endParaRPr lang="en-US" dirty="0"/>
          </a:p>
          <a:p>
            <a:pPr lvl="1"/>
            <a:r>
              <a:rPr lang="en-US" dirty="0"/>
              <a:t>Question Answering</a:t>
            </a:r>
            <a:endParaRPr lang="en-US" dirty="0"/>
          </a:p>
          <a:p>
            <a:pPr lvl="1"/>
            <a:r>
              <a:rPr lang="en-US" dirty="0"/>
              <a:t>Text generation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26" y="1922731"/>
            <a:ext cx="8895347" cy="35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Adaptively Allows Decoder to Choose Inputs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67564"/>
            <a:ext cx="8519090" cy="4900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83" y="1391865"/>
            <a:ext cx="8336777" cy="49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Score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" y="2765759"/>
            <a:ext cx="12192000" cy="245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56" y="835402"/>
            <a:ext cx="3099583" cy="17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Computations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8" y="1584889"/>
            <a:ext cx="7943099" cy="5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5432" cy="1325563"/>
          </a:xfrm>
        </p:spPr>
        <p:txBody>
          <a:bodyPr/>
          <a:lstStyle/>
          <a:p>
            <a:r>
              <a:rPr lang="en-US" dirty="0"/>
              <a:t>Interpreting Attention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47" y="2067596"/>
            <a:ext cx="8955505" cy="44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sized inputs </a:t>
            </a:r>
            <a:endParaRPr lang="en-US" dirty="0"/>
          </a:p>
        </p:txBody>
      </p:sp>
      <p:pic>
        <p:nvPicPr>
          <p:cNvPr id="5" name="Picture 2" descr="http://neuralnetworksanddeeplearning.com/images/tikz41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45" y="2213810"/>
            <a:ext cx="6417365" cy="31972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48145" y="6008914"/>
            <a:ext cx="612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neural networks have to have predetermined input size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783" y="1281097"/>
            <a:ext cx="8414246" cy="2719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2667" y="4148666"/>
            <a:ext cx="344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Statistical machine translation: </a:t>
            </a:r>
            <a:endParaRPr lang="en-US" sz="2000" dirty="0"/>
          </a:p>
        </p:txBody>
      </p:sp>
      <p:sp>
        <p:nvSpPr>
          <p:cNvPr id="8" name="AutoShape 3" descr="(e|f)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81199" y="4712215"/>
            <a:ext cx="412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e = </a:t>
            </a:r>
            <a:r>
              <a:rPr lang="en-US" dirty="0" err="1"/>
              <a:t>english</a:t>
            </a:r>
            <a:r>
              <a:rPr lang="en-US" dirty="0"/>
              <a:t> phrase f= foreign phrase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275764"/>
            <a:ext cx="18415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06" y="5288980"/>
            <a:ext cx="1790700" cy="34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1200" y="5926667"/>
            <a:ext cx="494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Translates n-grams phrases consisting of n-words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9733" y="2198146"/>
            <a:ext cx="3898900" cy="187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9733" y="1507067"/>
            <a:ext cx="303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Encoder-decoder architecture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9733" y="4399493"/>
            <a:ext cx="30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 et al 2014, </a:t>
            </a:r>
            <a:r>
              <a:rPr lang="en-US" dirty="0" err="1"/>
              <a:t>Sutskever</a:t>
            </a:r>
            <a:r>
              <a:rPr lang="en-US" dirty="0"/>
              <a:t> 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84" y="5021288"/>
            <a:ext cx="72263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5023"/>
            <a:ext cx="9702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517" y="1712383"/>
            <a:ext cx="4787900" cy="123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7517" y="2974485"/>
            <a:ext cx="482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 not dislike cabin cruisers. (negation handling)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7201" y="428413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Polarity: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11" y="3857675"/>
            <a:ext cx="2777066" cy="15416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Polarity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622" y="1464734"/>
            <a:ext cx="4270845" cy="272343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943" y="485116"/>
            <a:ext cx="6430524" cy="589875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 Embedding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778" y="1290142"/>
            <a:ext cx="7907867" cy="48695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9789" y="0"/>
            <a:ext cx="10515600" cy="1325563"/>
          </a:xfrm>
        </p:spPr>
        <p:txBody>
          <a:bodyPr/>
          <a:lstStyle/>
          <a:p>
            <a:r>
              <a:rPr lang="en-US" dirty="0"/>
              <a:t>Word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734" y="1164723"/>
            <a:ext cx="7126964" cy="5574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calculation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08943"/>
            <a:ext cx="9144000" cy="3040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0" y="4792133"/>
            <a:ext cx="431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on negative samples improves this. 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Level Language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460" y="1573547"/>
            <a:ext cx="5538940" cy="4750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calling NN repeatedly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6121400" cy="430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34597" y="2161309"/>
            <a:ext cx="28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and sequence matters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7" y="214812"/>
            <a:ext cx="10515600" cy="1325563"/>
          </a:xfrm>
        </p:spPr>
        <p:txBody>
          <a:bodyPr/>
          <a:lstStyle/>
          <a:p>
            <a:r>
              <a:rPr lang="en-US" dirty="0"/>
              <a:t>Hierarchical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878" y="1540375"/>
            <a:ext cx="4250265" cy="48383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0" y="1536700"/>
            <a:ext cx="57785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604933"/>
            <a:ext cx="64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generation databases: Paul Graham Essays, Project Gutenberg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Text Generation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86494"/>
            <a:ext cx="9144000" cy="1685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4933" y="1625600"/>
            <a:ext cx="13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2-layer LSTM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3-layer LSTM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helps!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6133" y="1849267"/>
            <a:ext cx="6891867" cy="46930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14600"/>
            <a:ext cx="91440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9600" y="5063067"/>
            <a:ext cx="471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names that have not been sampled before!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03201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a language model:</a:t>
            </a:r>
            <a:br>
              <a:rPr lang="en-US" dirty="0"/>
            </a:br>
            <a:r>
              <a:rPr lang="en-US" dirty="0"/>
              <a:t>Iteration 100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16742"/>
            <a:ext cx="9144000" cy="759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1452" y="4097867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the network learn so far?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4567124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 and spaces.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300 Iterations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737295"/>
            <a:ext cx="9144000" cy="1383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435600"/>
            <a:ext cx="13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Punctuation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500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352453"/>
            <a:ext cx="9144000" cy="83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5867" y="3759200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Spelling short words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700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43462"/>
            <a:ext cx="9144000" cy="1058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9734" y="3064933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ordering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54532"/>
            <a:ext cx="9144000" cy="3548936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24000" y="1"/>
            <a:ext cx="8391644" cy="798991"/>
          </a:xfrm>
        </p:spPr>
        <p:txBody>
          <a:bodyPr/>
          <a:lstStyle/>
          <a:p>
            <a:r>
              <a:rPr lang="en-US" dirty="0"/>
              <a:t>Image Captioning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389" y="1690688"/>
            <a:ext cx="7401791" cy="411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475" y="1690688"/>
            <a:ext cx="322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arbitrarily sized inputs and</a:t>
            </a:r>
            <a:endParaRPr lang="en-US" dirty="0"/>
          </a:p>
          <a:p>
            <a:r>
              <a:rPr lang="en-US" dirty="0"/>
              <a:t>“remember” a hidden state of</a:t>
            </a:r>
            <a:endParaRPr lang="en-US" dirty="0"/>
          </a:p>
          <a:p>
            <a:r>
              <a:rPr lang="en-US" dirty="0"/>
              <a:t>information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>
                <a:hlinkClick r:id="rId1"/>
              </a:rPr>
              <a:t>Chapter 10 Goodfellow</a:t>
            </a:r>
            <a:endParaRPr lang="en-US" u="sng" dirty="0"/>
          </a:p>
          <a:p>
            <a:r>
              <a:rPr lang="en-US" u="sng" dirty="0">
                <a:hlinkClick r:id="rId1"/>
              </a:rPr>
              <a:t>Miklov et al. </a:t>
            </a:r>
            <a:r>
              <a:rPr lang="en-US" u="sng" dirty="0"/>
              <a:t>Efficient Estimation of Word Representations in Vector Space ,2013</a:t>
            </a:r>
            <a:endParaRPr lang="en-US" u="sng" dirty="0"/>
          </a:p>
          <a:p>
            <a:r>
              <a:rPr lang="en-US" u="sng" dirty="0"/>
              <a:t>Luong et al. Effective Approaches to Attention-based Neural Machine Translation 2015</a:t>
            </a:r>
            <a:endParaRPr lang="en-US" u="sng" dirty="0"/>
          </a:p>
          <a:p>
            <a:r>
              <a:rPr lang="en-US" u="sng" dirty="0"/>
              <a:t>https://</a:t>
            </a:r>
            <a:r>
              <a:rPr lang="en-US" u="sng" dirty="0" err="1"/>
              <a:t>arxiv.org</a:t>
            </a:r>
            <a:r>
              <a:rPr lang="en-US" u="sng" dirty="0"/>
              <a:t>/pdf/1409.0473.pdf</a:t>
            </a:r>
            <a:endParaRPr lang="en-US" u="sng" dirty="0"/>
          </a:p>
          <a:p>
            <a:r>
              <a:rPr lang="en-US" u="sng" dirty="0">
                <a:hlinkClick r:id="rId1"/>
              </a:rPr>
              <a:t>Hochreiter &amp; Schmidhuber Long Sort Term Memory, 1997</a:t>
            </a:r>
            <a:endParaRPr lang="en-US" u="sng" dirty="0"/>
          </a:p>
          <a:p>
            <a:r>
              <a:rPr lang="en-US" u="sng" dirty="0">
                <a:hlinkClick r:id="rId1"/>
              </a:rPr>
              <a:t>https://medium.com/datadriveninvestor/attention-in-rnns-321fbcd64f05</a:t>
            </a:r>
            <a:endParaRPr lang="en-US" u="sng" dirty="0">
              <a:hlinkClick r:id="rId2"/>
            </a:endParaRPr>
          </a:p>
          <a:p>
            <a:r>
              <a:rPr lang="en-US" u="sng" dirty="0">
                <a:hlinkClick r:id="rId2"/>
              </a:rPr>
              <a:t>http://colah.github.io/posts/2015-08-Understanding-LSTMs/</a:t>
            </a:r>
            <a:endParaRPr lang="en-US" u="sng" dirty="0"/>
          </a:p>
          <a:p>
            <a:r>
              <a:rPr lang="en-US" u="sng" dirty="0"/>
              <a:t>https://</a:t>
            </a:r>
            <a:r>
              <a:rPr lang="en-US" u="sng" dirty="0" err="1"/>
              <a:t>lena-voita.github.io</a:t>
            </a:r>
            <a:r>
              <a:rPr lang="en-US" u="sng" dirty="0"/>
              <a:t>/</a:t>
            </a:r>
            <a:r>
              <a:rPr lang="en-US" u="sng" dirty="0" err="1"/>
              <a:t>nlp_course</a:t>
            </a:r>
            <a:r>
              <a:rPr lang="en-US" u="sng" dirty="0"/>
              <a:t>/seq2seq_and_attention.html</a:t>
            </a:r>
            <a:endParaRPr lang="en-US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vs Self-Loops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846" y="1512537"/>
            <a:ext cx="241300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Sequential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580438"/>
            <a:ext cx="9259570" cy="48178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oriented tasks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69129"/>
            <a:ext cx="9144000" cy="2919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9601" y="5469467"/>
            <a:ext cx="722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length inputs, variable length outputs, variable length computation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0" y="2362200"/>
            <a:ext cx="8178800" cy="213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3426</Words>
  <Application>WPS Presentation</Application>
  <PresentationFormat>Widescreen</PresentationFormat>
  <Paragraphs>203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Arial</vt:lpstr>
      <vt:lpstr>宋体</vt:lpstr>
      <vt:lpstr>Wingdings</vt:lpstr>
      <vt:lpstr>Arial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Theme</vt:lpstr>
      <vt:lpstr>Deep Learning Theory and Applications RNNs and LSTMs</vt:lpstr>
      <vt:lpstr>Question</vt:lpstr>
      <vt:lpstr>Fixed sized inputs </vt:lpstr>
      <vt:lpstr>Contrast with calling NN repeatedly</vt:lpstr>
      <vt:lpstr>Recurrent Neural Networks</vt:lpstr>
      <vt:lpstr>Feed forward vs Self-Loops</vt:lpstr>
      <vt:lpstr>Processing Sequential Input</vt:lpstr>
      <vt:lpstr>Sequence oriented tasks</vt:lpstr>
      <vt:lpstr>Backpropagation Through Time (BPTT)</vt:lpstr>
      <vt:lpstr>All unfoldings share parameters</vt:lpstr>
      <vt:lpstr>BPTT Computes Gradients for Many Time Steps</vt:lpstr>
      <vt:lpstr>Comparison of unit of RNN, LSTM, GRU</vt:lpstr>
      <vt:lpstr>Notation</vt:lpstr>
      <vt:lpstr>RNNs not good at handling long term dependencies </vt:lpstr>
      <vt:lpstr>LSTMs</vt:lpstr>
      <vt:lpstr>Running Cell State</vt:lpstr>
      <vt:lpstr>Gates modify hidden state</vt:lpstr>
      <vt:lpstr>Forget Gate </vt:lpstr>
      <vt:lpstr>Creating New Hidden State </vt:lpstr>
      <vt:lpstr>Output</vt:lpstr>
      <vt:lpstr>seq2seq model: LSTM Autoencoder</vt:lpstr>
      <vt:lpstr>Natural Language Processing</vt:lpstr>
      <vt:lpstr>NLP Tasks</vt:lpstr>
      <vt:lpstr>Problem</vt:lpstr>
      <vt:lpstr>Adaptively Allows Decoder to Choose Inputs</vt:lpstr>
      <vt:lpstr>Attention Mechanism</vt:lpstr>
      <vt:lpstr>Attention Score </vt:lpstr>
      <vt:lpstr>Attention Computations</vt:lpstr>
      <vt:lpstr>Interpreting Attention</vt:lpstr>
      <vt:lpstr>Machine Translation </vt:lpstr>
      <vt:lpstr>Neural Machine translation</vt:lpstr>
      <vt:lpstr>Bidirectional RNN</vt:lpstr>
      <vt:lpstr>Sentiment Analysis</vt:lpstr>
      <vt:lpstr>Beyond Polarity</vt:lpstr>
      <vt:lpstr>PowerPoint 演示文稿</vt:lpstr>
      <vt:lpstr>Word vector Embedding</vt:lpstr>
      <vt:lpstr>Word vectors</vt:lpstr>
      <vt:lpstr>Output calculation </vt:lpstr>
      <vt:lpstr>Character Level Language Model</vt:lpstr>
      <vt:lpstr>Hierarchical Model </vt:lpstr>
      <vt:lpstr>Text Generation</vt:lpstr>
      <vt:lpstr>RNN for Text Generation </vt:lpstr>
      <vt:lpstr>Depth helps!</vt:lpstr>
      <vt:lpstr>Baby Names</vt:lpstr>
      <vt:lpstr>Evolution of a language model: Iteration 100 </vt:lpstr>
      <vt:lpstr>300 Iterations </vt:lpstr>
      <vt:lpstr>Iteration 500</vt:lpstr>
      <vt:lpstr>Iteration 700</vt:lpstr>
      <vt:lpstr>Image Captioning</vt:lpstr>
      <vt:lpstr>Reading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wenxinxu</cp:lastModifiedBy>
  <cp:revision>40</cp:revision>
  <dcterms:created xsi:type="dcterms:W3CDTF">2023-03-31T02:50:29Z</dcterms:created>
  <dcterms:modified xsi:type="dcterms:W3CDTF">2023-03-31T02:50:29Z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7CD7D6670427EDDE88332664160A536E</vt:lpwstr>
  </property>
  <property fmtid="{D5CDD505-2E9C-101B-9397-08002B2CF9AE}" pid="3" name="KSOProductBuildVer">
    <vt:lpwstr>1033-4.6.1.7467</vt:lpwstr>
  </property>
</Properties>
</file>